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74" r:id="rId3"/>
    <p:sldId id="258" r:id="rId4"/>
    <p:sldId id="259" r:id="rId5"/>
    <p:sldId id="261" r:id="rId6"/>
    <p:sldId id="271" r:id="rId7"/>
    <p:sldId id="275" r:id="rId8"/>
    <p:sldId id="273" r:id="rId9"/>
    <p:sldId id="279" r:id="rId10"/>
    <p:sldId id="265" r:id="rId11"/>
    <p:sldId id="280" r:id="rId12"/>
    <p:sldId id="281" r:id="rId13"/>
    <p:sldId id="282" r:id="rId14"/>
    <p:sldId id="283" r:id="rId15"/>
    <p:sldId id="284" r:id="rId16"/>
    <p:sldId id="285" r:id="rId17"/>
    <p:sldId id="267" r:id="rId18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0738F-0C8F-4E60-8CAA-51075124EEFB}" type="datetimeFigureOut">
              <a:rPr lang="es-SV" smtClean="0"/>
              <a:t>03/12/2013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6AF5E-3F6C-4179-8F15-CB8C0999148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19331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AF5E-3F6C-4179-8F15-CB8C0999148E}" type="slidenum">
              <a:rPr lang="es-SV" smtClean="0"/>
              <a:t>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32187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AF5E-3F6C-4179-8F15-CB8C0999148E}" type="slidenum">
              <a:rPr lang="es-SV" smtClean="0"/>
              <a:t>10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046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AF5E-3F6C-4179-8F15-CB8C0999148E}" type="slidenum">
              <a:rPr lang="es-SV" smtClean="0"/>
              <a:t>11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63738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AF5E-3F6C-4179-8F15-CB8C0999148E}" type="slidenum">
              <a:rPr lang="es-SV" smtClean="0"/>
              <a:t>12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87915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AF5E-3F6C-4179-8F15-CB8C0999148E}" type="slidenum">
              <a:rPr lang="es-SV" smtClean="0"/>
              <a:t>13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02508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AF5E-3F6C-4179-8F15-CB8C0999148E}" type="slidenum">
              <a:rPr lang="es-SV" smtClean="0"/>
              <a:t>14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25932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AF5E-3F6C-4179-8F15-CB8C0999148E}" type="slidenum">
              <a:rPr lang="es-SV" smtClean="0"/>
              <a:t>15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02860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AF5E-3F6C-4179-8F15-CB8C0999148E}" type="slidenum">
              <a:rPr lang="es-SV" smtClean="0"/>
              <a:t>16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43849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AF5E-3F6C-4179-8F15-CB8C0999148E}" type="slidenum">
              <a:rPr lang="es-SV" smtClean="0"/>
              <a:t>17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134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AF5E-3F6C-4179-8F15-CB8C0999148E}" type="slidenum">
              <a:rPr lang="es-SV" smtClean="0"/>
              <a:t>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02731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AF5E-3F6C-4179-8F15-CB8C0999148E}" type="slidenum">
              <a:rPr lang="es-SV" smtClean="0"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15073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AF5E-3F6C-4179-8F15-CB8C0999148E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01350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AF5E-3F6C-4179-8F15-CB8C0999148E}" type="slidenum">
              <a:rPr lang="es-SV" smtClean="0"/>
              <a:t>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72860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AF5E-3F6C-4179-8F15-CB8C0999148E}" type="slidenum">
              <a:rPr lang="es-SV" smtClean="0"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31818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AF5E-3F6C-4179-8F15-CB8C0999148E}" type="slidenum">
              <a:rPr lang="es-SV" smtClean="0"/>
              <a:t>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15785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AF5E-3F6C-4179-8F15-CB8C0999148E}" type="slidenum">
              <a:rPr lang="es-SV" smtClean="0"/>
              <a:t>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34687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AF5E-3F6C-4179-8F15-CB8C0999148E}" type="slidenum">
              <a:rPr lang="es-SV" smtClean="0"/>
              <a:t>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2441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78E9-9A9D-4B80-987E-189C9FEF129C}" type="datetimeFigureOut">
              <a:rPr lang="es-SV" smtClean="0"/>
              <a:t>03/12/2013</a:t>
            </a:fld>
            <a:endParaRPr lang="es-SV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A432B0-36BB-490D-A8FB-D558FF4F8C02}" type="slidenum">
              <a:rPr lang="es-SV" smtClean="0"/>
              <a:t>‹Nº›</a:t>
            </a:fld>
            <a:endParaRPr lang="es-SV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78E9-9A9D-4B80-987E-189C9FEF129C}" type="datetimeFigureOut">
              <a:rPr lang="es-SV" smtClean="0"/>
              <a:t>03/12/2013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32B0-36BB-490D-A8FB-D558FF4F8C02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78E9-9A9D-4B80-987E-189C9FEF129C}" type="datetimeFigureOut">
              <a:rPr lang="es-SV" smtClean="0"/>
              <a:t>03/12/2013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32B0-36BB-490D-A8FB-D558FF4F8C02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D278E9-9A9D-4B80-987E-189C9FEF129C}" type="datetimeFigureOut">
              <a:rPr lang="es-SV" smtClean="0"/>
              <a:t>03/12/2013</a:t>
            </a:fld>
            <a:endParaRPr lang="es-SV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BA432B0-36BB-490D-A8FB-D558FF4F8C02}" type="slidenum">
              <a:rPr lang="es-SV" smtClean="0"/>
              <a:t>‹Nº›</a:t>
            </a:fld>
            <a:endParaRPr lang="es-SV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78E9-9A9D-4B80-987E-189C9FEF129C}" type="datetimeFigureOut">
              <a:rPr lang="es-SV" smtClean="0"/>
              <a:t>03/12/2013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32B0-36BB-490D-A8FB-D558FF4F8C02}" type="slidenum">
              <a:rPr lang="es-SV" smtClean="0"/>
              <a:t>‹Nº›</a:t>
            </a:fld>
            <a:endParaRPr lang="es-SV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78E9-9A9D-4B80-987E-189C9FEF129C}" type="datetimeFigureOut">
              <a:rPr lang="es-SV" smtClean="0"/>
              <a:t>03/12/2013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32B0-36BB-490D-A8FB-D558FF4F8C02}" type="slidenum">
              <a:rPr lang="es-SV" smtClean="0"/>
              <a:t>‹Nº›</a:t>
            </a:fld>
            <a:endParaRPr lang="es-SV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32B0-36BB-490D-A8FB-D558FF4F8C02}" type="slidenum">
              <a:rPr lang="es-SV" smtClean="0"/>
              <a:t>‹Nº›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78E9-9A9D-4B80-987E-189C9FEF129C}" type="datetimeFigureOut">
              <a:rPr lang="es-SV" smtClean="0"/>
              <a:t>03/12/2013</a:t>
            </a:fld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78E9-9A9D-4B80-987E-189C9FEF129C}" type="datetimeFigureOut">
              <a:rPr lang="es-SV" smtClean="0"/>
              <a:t>03/12/2013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32B0-36BB-490D-A8FB-D558FF4F8C02}" type="slidenum">
              <a:rPr lang="es-SV" smtClean="0"/>
              <a:t>‹Nº›</a:t>
            </a:fld>
            <a:endParaRPr lang="es-SV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78E9-9A9D-4B80-987E-189C9FEF129C}" type="datetimeFigureOut">
              <a:rPr lang="es-SV" smtClean="0"/>
              <a:t>03/12/2013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32B0-36BB-490D-A8FB-D558FF4F8C02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D278E9-9A9D-4B80-987E-189C9FEF129C}" type="datetimeFigureOut">
              <a:rPr lang="es-SV" smtClean="0"/>
              <a:t>03/12/2013</a:t>
            </a:fld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A432B0-36BB-490D-A8FB-D558FF4F8C02}" type="slidenum">
              <a:rPr lang="es-SV" smtClean="0"/>
              <a:t>‹Nº›</a:t>
            </a:fld>
            <a:endParaRPr lang="es-SV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78E9-9A9D-4B80-987E-189C9FEF129C}" type="datetimeFigureOut">
              <a:rPr lang="es-SV" smtClean="0"/>
              <a:t>03/12/2013</a:t>
            </a:fld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A432B0-36BB-490D-A8FB-D558FF4F8C02}" type="slidenum">
              <a:rPr lang="es-SV" smtClean="0"/>
              <a:t>‹Nº›</a:t>
            </a:fld>
            <a:endParaRPr lang="es-SV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FD278E9-9A9D-4B80-987E-189C9FEF129C}" type="datetimeFigureOut">
              <a:rPr lang="es-SV" smtClean="0"/>
              <a:t>03/12/2013</a:t>
            </a:fld>
            <a:endParaRPr lang="es-SV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SV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BA432B0-36BB-490D-A8FB-D558FF4F8C02}" type="slidenum">
              <a:rPr lang="es-SV" smtClean="0"/>
              <a:t>‹Nº›</a:t>
            </a:fld>
            <a:endParaRPr lang="es-SV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Hoja_de_c_lculo_de_Microsoft_Excel_97-20032.xls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emf"/><Relationship Id="rId11" Type="http://schemas.openxmlformats.org/officeDocument/2006/relationships/oleObject" Target="../embeddings/Hoja_de_c_lculo_de_Microsoft_Excel_97-20033.xls"/><Relationship Id="rId5" Type="http://schemas.openxmlformats.org/officeDocument/2006/relationships/oleObject" Target="../embeddings/Hoja_de_c_lculo_de_Microsoft_Excel_97-20031.xls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emf"/><Relationship Id="rId5" Type="http://schemas.openxmlformats.org/officeDocument/2006/relationships/oleObject" Target="../embeddings/Hoja_de_c_lculo_de_Microsoft_Excel_97-20034.xls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emf"/><Relationship Id="rId5" Type="http://schemas.openxmlformats.org/officeDocument/2006/relationships/oleObject" Target="../embeddings/Hoja_de_c_lculo_de_Microsoft_Excel_97-20035.xls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emf"/><Relationship Id="rId5" Type="http://schemas.openxmlformats.org/officeDocument/2006/relationships/oleObject" Target="../embeddings/Hoja_de_c_lculo_de_Microsoft_Excel_97-20036.xls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emf"/><Relationship Id="rId5" Type="http://schemas.openxmlformats.org/officeDocument/2006/relationships/oleObject" Target="../embeddings/Hoja_de_c_lculo_de_Microsoft_Excel_97-20037.xls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10" Type="http://schemas.openxmlformats.org/officeDocument/2006/relationships/image" Target="../media/image50.jpg"/><Relationship Id="rId4" Type="http://schemas.openxmlformats.org/officeDocument/2006/relationships/image" Target="../media/image44.jpg"/><Relationship Id="rId9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305800" cy="1210068"/>
          </a:xfrm>
        </p:spPr>
        <p:txBody>
          <a:bodyPr/>
          <a:lstStyle/>
          <a:p>
            <a:r>
              <a:rPr lang="es-SV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Seguridad Turística en El Salvador y su </a:t>
            </a:r>
            <a:r>
              <a:rPr lang="es-SV" sz="3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enfoque comunitario</a:t>
            </a:r>
            <a:endParaRPr lang="es-SV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180079"/>
            <a:ext cx="8937317" cy="259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25579"/>
            <a:ext cx="1245976" cy="1626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1296144" cy="184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00808"/>
            <a:ext cx="3960440" cy="1751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427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19256" cy="3672407"/>
          </a:xfrm>
        </p:spPr>
        <p:txBody>
          <a:bodyPr>
            <a:noAutofit/>
          </a:bodyPr>
          <a:lstStyle/>
          <a:p>
            <a:pPr algn="just"/>
            <a:r>
              <a:rPr lang="es-SV" sz="2400" dirty="0" smtClean="0"/>
              <a:t>Fortalecimiento de las relaciones con la comunidad turística nacional y extranjera</a:t>
            </a:r>
          </a:p>
          <a:p>
            <a:pPr algn="just"/>
            <a:r>
              <a:rPr lang="es-SV" sz="2400" dirty="0" smtClean="0"/>
              <a:t>Fortalecimiento de las relaciones interinstitucionales</a:t>
            </a:r>
          </a:p>
          <a:p>
            <a:pPr algn="just"/>
            <a:r>
              <a:rPr lang="es-SV" sz="2400" dirty="0" smtClean="0"/>
              <a:t>Trabajo en equipo policía-comunidad</a:t>
            </a:r>
          </a:p>
          <a:p>
            <a:pPr algn="just"/>
            <a:r>
              <a:rPr lang="es-SV" sz="2400" dirty="0" smtClean="0"/>
              <a:t>Mayor confianza y credibilidad ciudadana en el sector seguridad</a:t>
            </a:r>
          </a:p>
          <a:p>
            <a:pPr algn="just"/>
            <a:r>
              <a:rPr lang="es-SV" sz="2400" dirty="0" smtClean="0"/>
              <a:t>Cambiar la imagen de policía represiva</a:t>
            </a:r>
          </a:p>
          <a:p>
            <a:pPr algn="just"/>
            <a:r>
              <a:rPr lang="es-SV" sz="2400" dirty="0" smtClean="0"/>
              <a:t>Impulso al desarrollo turístico y económico</a:t>
            </a:r>
            <a:endParaRPr lang="es-SV" sz="2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pPr algn="ctr"/>
            <a:r>
              <a:rPr lang="es-SV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Éxitos del Trabajo Comunitario </a:t>
            </a:r>
            <a:endParaRPr lang="es-SV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4725144"/>
            <a:ext cx="3323861" cy="1916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25143"/>
            <a:ext cx="2610635" cy="1737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725143"/>
            <a:ext cx="2747797" cy="1737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458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88368"/>
          </a:xfrm>
        </p:spPr>
        <p:txBody>
          <a:bodyPr>
            <a:normAutofit/>
          </a:bodyPr>
          <a:lstStyle/>
          <a:p>
            <a:pPr algn="ctr"/>
            <a:r>
              <a:rPr lang="es-SV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Opinión Ciudadana </a:t>
            </a:r>
            <a:endParaRPr lang="es-SV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algn="just"/>
            <a:endParaRPr lang="es-SV" dirty="0" smtClean="0"/>
          </a:p>
          <a:p>
            <a:pPr algn="just"/>
            <a:r>
              <a:rPr lang="es-SV" dirty="0" smtClean="0"/>
              <a:t>En mayo del año 2009 la agencia de investigación </a:t>
            </a:r>
            <a:r>
              <a:rPr lang="es-ES" sz="2400" kern="0" dirty="0" err="1"/>
              <a:t>Dichter</a:t>
            </a:r>
            <a:r>
              <a:rPr lang="es-ES" sz="2400" kern="0" dirty="0"/>
              <a:t> </a:t>
            </a:r>
            <a:r>
              <a:rPr lang="es-ES" sz="2400" kern="0" dirty="0" smtClean="0"/>
              <a:t>&amp; Neira </a:t>
            </a:r>
            <a:r>
              <a:rPr lang="es-SV" dirty="0" smtClean="0"/>
              <a:t>realizó</a:t>
            </a:r>
            <a:r>
              <a:rPr lang="es-ES" sz="2800" kern="0" dirty="0" smtClean="0"/>
              <a:t> un sondeo de opinión para conocer </a:t>
            </a:r>
            <a:r>
              <a:rPr lang="es-ES" sz="2800" kern="0" dirty="0"/>
              <a:t>la percepción de </a:t>
            </a:r>
            <a:r>
              <a:rPr lang="es-ES" sz="2800" kern="0" dirty="0" smtClean="0"/>
              <a:t>las personas vinculadas </a:t>
            </a:r>
            <a:r>
              <a:rPr lang="es-ES" sz="2800" kern="0" dirty="0"/>
              <a:t>con las actividades </a:t>
            </a:r>
            <a:r>
              <a:rPr lang="es-ES" sz="2800" kern="0" dirty="0" smtClean="0"/>
              <a:t>turísticas, </a:t>
            </a:r>
            <a:r>
              <a:rPr lang="es-ES" sz="2800" kern="0" dirty="0"/>
              <a:t>en cuanto a la evolución y dinámica de la gestión institucional desarrollada </a:t>
            </a:r>
            <a:r>
              <a:rPr lang="es-ES" sz="2800" kern="0" dirty="0" smtClean="0"/>
              <a:t>por </a:t>
            </a:r>
            <a:r>
              <a:rPr lang="es-ES" sz="2800" kern="0" dirty="0"/>
              <a:t>MITUR y CORSATUR  </a:t>
            </a:r>
            <a:r>
              <a:rPr lang="es-ES" sz="2800" kern="0" dirty="0" smtClean="0"/>
              <a:t>en </a:t>
            </a:r>
            <a:r>
              <a:rPr lang="es-ES" sz="2800" kern="0" dirty="0"/>
              <a:t>las principales zonas turísticas del país tales como Suchitoto, Ruta de Las </a:t>
            </a:r>
            <a:r>
              <a:rPr lang="es-ES" sz="2800" kern="0" dirty="0" smtClean="0"/>
              <a:t>Flores, Puerto </a:t>
            </a:r>
            <a:r>
              <a:rPr lang="es-ES" sz="2800" kern="0" dirty="0"/>
              <a:t>de La Libertad, Costa del Sol</a:t>
            </a:r>
            <a:r>
              <a:rPr lang="es-ES" sz="2800" kern="0"/>
              <a:t>, z</a:t>
            </a:r>
            <a:r>
              <a:rPr lang="es-ES" sz="2800" kern="0" smtClean="0"/>
              <a:t>ona </a:t>
            </a:r>
            <a:r>
              <a:rPr lang="es-ES" sz="2800" kern="0" dirty="0" smtClean="0"/>
              <a:t>norte </a:t>
            </a:r>
            <a:r>
              <a:rPr lang="es-ES" sz="2800" kern="0" dirty="0"/>
              <a:t>de la </a:t>
            </a:r>
            <a:r>
              <a:rPr lang="es-ES" sz="2800" kern="0" dirty="0" smtClean="0"/>
              <a:t>Unión, </a:t>
            </a:r>
            <a:r>
              <a:rPr lang="es-ES" sz="2800" kern="0" dirty="0"/>
              <a:t>Morazán y La Palma.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55867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</a:t>
            </a:r>
            <a:r>
              <a:rPr lang="es-ES_tradnl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muestra encuestada</a:t>
            </a:r>
            <a:r>
              <a:rPr lang="es-ES_tradnl" sz="5400" b="1" dirty="0">
                <a:solidFill>
                  <a:srgbClr val="003399"/>
                </a:solidFill>
              </a:rPr>
              <a:t/>
            </a:r>
            <a:br>
              <a:rPr lang="es-ES_tradnl" sz="5400" b="1" dirty="0">
                <a:solidFill>
                  <a:srgbClr val="003399"/>
                </a:solidFill>
              </a:rPr>
            </a:br>
            <a:endParaRPr lang="es-SV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800" b="1" dirty="0" smtClean="0">
                <a:solidFill>
                  <a:schemeClr val="bg1"/>
                </a:solidFill>
              </a:rPr>
              <a:t>     Empresas                               Personas </a:t>
            </a:r>
            <a:endParaRPr lang="es-SV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732571"/>
              </p:ext>
            </p:extLst>
          </p:nvPr>
        </p:nvGraphicFramePr>
        <p:xfrm>
          <a:off x="323528" y="1628799"/>
          <a:ext cx="3672408" cy="477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Worksheet" r:id="rId5" imgW="2838416" imgH="2428943" progId="Excel.Sheet.8">
                  <p:embed/>
                </p:oleObj>
              </mc:Choice>
              <mc:Fallback>
                <p:oleObj name="Worksheet" r:id="rId5" imgW="2838416" imgH="2428943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628799"/>
                        <a:ext cx="3672408" cy="477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367713"/>
              </p:ext>
            </p:extLst>
          </p:nvPr>
        </p:nvGraphicFramePr>
        <p:xfrm>
          <a:off x="4211960" y="1772816"/>
          <a:ext cx="4392488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Worksheet" r:id="rId8" imgW="4676851" imgH="1609649" progId="Excel.Sheet.8">
                  <p:embed/>
                </p:oleObj>
              </mc:Choice>
              <mc:Fallback>
                <p:oleObj name="Worksheet" r:id="rId8" imgW="4676851" imgH="1609649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772816"/>
                        <a:ext cx="4392488" cy="115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543287"/>
              </p:ext>
            </p:extLst>
          </p:nvPr>
        </p:nvGraphicFramePr>
        <p:xfrm>
          <a:off x="4967688" y="3523539"/>
          <a:ext cx="3636759" cy="2929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Worksheet" r:id="rId11" imgW="4800600" imgH="2657551" progId="Excel.Sheet.8">
                  <p:embed/>
                </p:oleObj>
              </mc:Choice>
              <mc:Fallback>
                <p:oleObj name="Worksheet" r:id="rId11" imgW="4800600" imgH="265755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688" y="3523539"/>
                        <a:ext cx="3636759" cy="29297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547767" y="3052057"/>
            <a:ext cx="1087438" cy="45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">
              <a:lnSpc>
                <a:spcPct val="115000"/>
              </a:lnSpc>
            </a:pPr>
            <a:r>
              <a:rPr lang="es-ES_tradnl" sz="2400" b="1" dirty="0">
                <a:solidFill>
                  <a:schemeClr val="bg1"/>
                </a:solidFill>
                <a:latin typeface="+mn-lt"/>
              </a:rPr>
              <a:t>EDAD</a:t>
            </a:r>
            <a:endParaRPr lang="es-ES_tradnl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258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80728"/>
          </a:xfrm>
        </p:spPr>
        <p:txBody>
          <a:bodyPr>
            <a:noAutofit/>
          </a:bodyPr>
          <a:lstStyle/>
          <a:p>
            <a:pPr algn="just"/>
            <a:r>
              <a:rPr lang="es-SV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Cuáles han sido los mejores aportes de MITUR y CORSATUR?</a:t>
            </a:r>
            <a:endParaRPr lang="es-SV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462191"/>
              </p:ext>
            </p:extLst>
          </p:nvPr>
        </p:nvGraphicFramePr>
        <p:xfrm>
          <a:off x="251520" y="1340768"/>
          <a:ext cx="8712968" cy="507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Worksheet" r:id="rId5" imgW="6019935" imgH="3505200" progId="Excel.Sheet.8">
                  <p:embed/>
                </p:oleObj>
              </mc:Choice>
              <mc:Fallback>
                <p:oleObj name="Worksheet" r:id="rId5" imgW="6019935" imgH="35052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340768"/>
                        <a:ext cx="8712968" cy="5078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158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980728"/>
          </a:xfrm>
        </p:spPr>
        <p:txBody>
          <a:bodyPr>
            <a:noAutofit/>
          </a:bodyPr>
          <a:lstStyle/>
          <a:p>
            <a:pPr algn="ctr"/>
            <a:r>
              <a:rPr lang="es-SV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Cuáles han sido las razones del aumento de los negocios turísticos</a:t>
            </a:r>
            <a:r>
              <a:rPr lang="es-SV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SV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Marcador de contenido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721156"/>
              </p:ext>
            </p:extLst>
          </p:nvPr>
        </p:nvGraphicFramePr>
        <p:xfrm>
          <a:off x="251520" y="980728"/>
          <a:ext cx="8712968" cy="5544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Worksheet" r:id="rId5" imgW="8324816" imgH="4009957" progId="Excel.Sheet.8">
                  <p:embed/>
                </p:oleObj>
              </mc:Choice>
              <mc:Fallback>
                <p:oleObj name="Worksheet" r:id="rId5" imgW="8324816" imgH="4009957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980728"/>
                        <a:ext cx="8712968" cy="5544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826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980728"/>
          </a:xfrm>
        </p:spPr>
        <p:txBody>
          <a:bodyPr>
            <a:noAutofit/>
          </a:bodyPr>
          <a:lstStyle/>
          <a:p>
            <a:pPr algn="ctr"/>
            <a:r>
              <a:rPr lang="es-SV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Cuáles han sido los aportes más representativos  de MITUR y CORSATUR</a:t>
            </a:r>
            <a:endParaRPr lang="es-SV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920953"/>
              </p:ext>
            </p:extLst>
          </p:nvPr>
        </p:nvGraphicFramePr>
        <p:xfrm>
          <a:off x="251520" y="1052736"/>
          <a:ext cx="8712968" cy="561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Worksheet" r:id="rId5" imgW="5276816" imgH="3486285" progId="Excel.Sheet.8">
                  <p:embed/>
                </p:oleObj>
              </mc:Choice>
              <mc:Fallback>
                <p:oleObj name="Worksheet" r:id="rId5" imgW="5276816" imgH="348628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052736"/>
                        <a:ext cx="8712968" cy="5616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372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980728"/>
          </a:xfrm>
        </p:spPr>
        <p:txBody>
          <a:bodyPr>
            <a:noAutofit/>
          </a:bodyPr>
          <a:lstStyle/>
          <a:p>
            <a:pPr algn="ctr"/>
            <a:r>
              <a:rPr lang="es-SV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 aspectos considera que deben de continuar trabajando MITUR y CORSATUR</a:t>
            </a:r>
            <a:endParaRPr lang="es-SV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142689"/>
              </p:ext>
            </p:extLst>
          </p:nvPr>
        </p:nvGraphicFramePr>
        <p:xfrm>
          <a:off x="0" y="908720"/>
          <a:ext cx="8964488" cy="583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Worksheet" r:id="rId5" imgW="5267376" imgH="3000443" progId="Excel.Sheet.8">
                  <p:embed/>
                </p:oleObj>
              </mc:Choice>
              <mc:Fallback>
                <p:oleObj name="Worksheet" r:id="rId5" imgW="5267376" imgH="3000443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8720"/>
                        <a:ext cx="8964488" cy="5832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977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624003"/>
            <a:ext cx="2680286" cy="152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260647"/>
            <a:ext cx="8229600" cy="18522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dirty="0" smtClean="0">
                <a:solidFill>
                  <a:schemeClr val="bg1"/>
                </a:solidFill>
                <a:latin typeface="Agency FB" pitchFamily="34" charset="0"/>
              </a:rPr>
              <a:t>Comisionado Vladimir Alberto Cáceres Rivas </a:t>
            </a:r>
          </a:p>
          <a:p>
            <a:pPr marL="0" indent="0" algn="ctr">
              <a:buNone/>
            </a:pPr>
            <a:r>
              <a:rPr lang="es-SV" dirty="0" smtClean="0">
                <a:solidFill>
                  <a:schemeClr val="bg1"/>
                </a:solidFill>
                <a:latin typeface="Agency FB" pitchFamily="34" charset="0"/>
              </a:rPr>
              <a:t>Jefe División Policía de Turismo</a:t>
            </a:r>
          </a:p>
          <a:p>
            <a:pPr marL="0" indent="0" algn="ctr">
              <a:buNone/>
            </a:pPr>
            <a:r>
              <a:rPr lang="es-SV" dirty="0" smtClean="0">
                <a:solidFill>
                  <a:schemeClr val="bg1"/>
                </a:solidFill>
                <a:latin typeface="Agency FB" pitchFamily="34" charset="0"/>
              </a:rPr>
              <a:t>Policía Nacional Civil de El Salvador  C. A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83" y="1855601"/>
            <a:ext cx="349250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92" y="4603561"/>
            <a:ext cx="2225546" cy="1616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33" y="3846945"/>
            <a:ext cx="4697958" cy="2480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66" y="1881358"/>
            <a:ext cx="2913601" cy="1403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95169"/>
            <a:ext cx="2680285" cy="1951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87" y="3068960"/>
            <a:ext cx="2202160" cy="1466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163" y="3974439"/>
            <a:ext cx="2419350" cy="2353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9552" y="3856695"/>
            <a:ext cx="8229600" cy="678904"/>
          </a:xfrm>
        </p:spPr>
        <p:txBody>
          <a:bodyPr>
            <a:noAutofit/>
          </a:bodyPr>
          <a:lstStyle/>
          <a:p>
            <a:pPr algn="ctr"/>
            <a:r>
              <a:rPr lang="es-SV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por su atención</a:t>
            </a:r>
            <a:endParaRPr lang="es-SV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631549" y="6136267"/>
            <a:ext cx="33425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400" b="1" dirty="0">
                <a:solidFill>
                  <a:schemeClr val="bg1"/>
                </a:solidFill>
                <a:latin typeface="Agency FB" pitchFamily="34" charset="0"/>
              </a:rPr>
              <a:t>vladimircaceres@hotmail.com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67368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123728" y="1326945"/>
            <a:ext cx="4536504" cy="2232248"/>
          </a:xfrm>
        </p:spPr>
        <p:txBody>
          <a:bodyPr>
            <a:noAutofit/>
          </a:bodyPr>
          <a:lstStyle/>
          <a:p>
            <a:pPr algn="just"/>
            <a:r>
              <a:rPr lang="es-SV" sz="2800" dirty="0" smtClean="0"/>
              <a:t>La Policía Nacional Civil de El Salvador, a través de su División especializada en seguridad turística (POLITUR) brinda seguridad</a:t>
            </a:r>
            <a:r>
              <a:rPr lang="es-SV" sz="2800" dirty="0"/>
              <a:t>, asistencia  y orientación a los </a:t>
            </a:r>
            <a:r>
              <a:rPr lang="es-SV" sz="2800" dirty="0" smtClean="0"/>
              <a:t>turistas nacionales y extranjeros; </a:t>
            </a:r>
            <a:r>
              <a:rPr lang="es-SV" sz="2800" dirty="0"/>
              <a:t>así como la protección del patrimonio cultural y </a:t>
            </a:r>
            <a:r>
              <a:rPr lang="es-SV" sz="2800" dirty="0" smtClean="0"/>
              <a:t>turístico nacional. </a:t>
            </a:r>
            <a:r>
              <a:rPr lang="es-SV" sz="2800" b="1" dirty="0"/>
              <a:t> </a:t>
            </a:r>
            <a:endParaRPr lang="es-SV" sz="2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SV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División  Policía  de  Turismo </a:t>
            </a:r>
            <a:br>
              <a:rPr lang="es-SV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SV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 Salvador  C. A</a:t>
            </a:r>
            <a:endParaRPr lang="es-SV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6 Imagen" descr="C:\Users\Administrador\Desktop\Fotos POLITUR 2013\Fotos para Revista Es Turismo\7821_101578576524802_3780594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1" y="1405718"/>
            <a:ext cx="1728192" cy="1321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C:\Users\Administrador\Desktop\Fotos POLITUR 2013\Fotos para Revista Es Turismo\DSC0630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9" t="27094" b="-1"/>
          <a:stretch/>
        </p:blipFill>
        <p:spPr bwMode="auto">
          <a:xfrm>
            <a:off x="304951" y="2549723"/>
            <a:ext cx="1746769" cy="1402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10 Imagen" descr="C:\Users\Administrador\Desktop\Fotos POLITUR 2013\Fotos para Revista Es Turismo\lancha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193" y="1405718"/>
            <a:ext cx="1728193" cy="1273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C:\Users\Administrador\Desktop\Fotos POLITUR 2013\Fotos para Revista Es Turismo\DSC0003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215" y="2492897"/>
            <a:ext cx="1766147" cy="1459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 descr="C:\Users\Administrador\Desktop\Fotos POLITUR 2013\Fotos para Revista Es Turismo\imagen 13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70" y="3764763"/>
            <a:ext cx="172819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11 Imagen" descr="C:\Users\Administrador\Desktop\Fotos POLITUR 2013\Fotos para Revista Es Turismo\IMG_604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1" y="3764763"/>
            <a:ext cx="172819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12 Imagen" descr="C:\Users\Administrador\Desktop\COMINICACIONES\Comunicaciones\Area de Comunicación\Fotos\IMG_5715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215" y="4962120"/>
            <a:ext cx="1747171" cy="1275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13 Imagen" descr="C:\Users\Administrador\Desktop\COMINICACIONES\Comunicaciones\Area de Comunicación\DEPTO.COMUNICACIONES-FOTOS-PROMOCION\para Prezi\prez5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2" y="4962120"/>
            <a:ext cx="1746768" cy="1229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77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3672408"/>
          </a:xfrm>
        </p:spPr>
        <p:txBody>
          <a:bodyPr>
            <a:normAutofit/>
          </a:bodyPr>
          <a:lstStyle/>
          <a:p>
            <a:pPr algn="just"/>
            <a:r>
              <a:rPr lang="es-SV" dirty="0" smtClean="0"/>
              <a:t>Es un elemento que influye </a:t>
            </a:r>
            <a:r>
              <a:rPr lang="es-ES" sz="2800" dirty="0" smtClean="0"/>
              <a:t>sobre </a:t>
            </a:r>
            <a:r>
              <a:rPr lang="es-ES" sz="2800" dirty="0"/>
              <a:t>el crecimiento o disminución del turismo en un determinado </a:t>
            </a:r>
            <a:r>
              <a:rPr lang="es-ES" sz="2800" dirty="0" smtClean="0"/>
              <a:t>lugar, ya que</a:t>
            </a:r>
            <a:r>
              <a:rPr lang="es-SV" dirty="0" smtClean="0"/>
              <a:t> </a:t>
            </a:r>
            <a:r>
              <a:rPr lang="es-PE" sz="2800" dirty="0"/>
              <a:t>es uno de los </a:t>
            </a:r>
            <a:r>
              <a:rPr lang="es-PE" sz="2800" dirty="0" smtClean="0"/>
              <a:t>principales puntos de </a:t>
            </a:r>
            <a:r>
              <a:rPr lang="es-PE" sz="2800" dirty="0"/>
              <a:t>valoración </a:t>
            </a:r>
            <a:r>
              <a:rPr lang="es-PE" sz="2800" dirty="0" smtClean="0"/>
              <a:t>de las personas durante </a:t>
            </a:r>
            <a:r>
              <a:rPr lang="es-PE" sz="2800" dirty="0"/>
              <a:t>el desarrollo de la actividad </a:t>
            </a:r>
            <a:r>
              <a:rPr lang="es-PE" sz="2800" dirty="0" smtClean="0"/>
              <a:t>turística</a:t>
            </a:r>
            <a:r>
              <a:rPr lang="es-PE" sz="2800" dirty="0"/>
              <a:t> </a:t>
            </a:r>
            <a:r>
              <a:rPr lang="es-PE" sz="2800" dirty="0" smtClean="0"/>
              <a:t>y marcará la diferencia a la hora de elegir un destino.</a:t>
            </a:r>
            <a:endParaRPr lang="es-SV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05064"/>
            <a:ext cx="3384376" cy="2529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50912"/>
          </a:xfrm>
        </p:spPr>
        <p:txBody>
          <a:bodyPr>
            <a:noAutofit/>
          </a:bodyPr>
          <a:lstStyle/>
          <a:p>
            <a:pPr algn="ctr"/>
            <a:r>
              <a:rPr lang="es-SV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 Turística</a:t>
            </a:r>
            <a:endParaRPr lang="es-SV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Imagen" descr="C:\Users\Administrador\Desktop\Fotos POLITUR 2013\Acompañamiento Crucero Ingles Enero-2013\DSC099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05064"/>
            <a:ext cx="3168352" cy="2529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C:\Users\Administrador\Desktop\Fotos POLITUR 2013\Acompañamiento Crucero Ingles Enero-2013\DSC0000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2808312" cy="2529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40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3861048"/>
            <a:ext cx="8435280" cy="2664296"/>
          </a:xfrm>
        </p:spPr>
        <p:txBody>
          <a:bodyPr>
            <a:normAutofit fontScale="77500" lnSpcReduction="20000"/>
          </a:bodyPr>
          <a:lstStyle/>
          <a:p>
            <a:pPr marL="273050" indent="-2730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smtClean="0">
                <a:cs typeface="Arial" pitchFamily="34" charset="0"/>
              </a:rPr>
              <a:t>La seguridad turística es un concepto integral que comprende: </a:t>
            </a:r>
            <a:r>
              <a:rPr lang="en-US" sz="3100" u="sng" dirty="0" smtClean="0">
                <a:cs typeface="Arial" pitchFamily="34" charset="0"/>
              </a:rPr>
              <a:t>la protección de la vida, de la salud, de la integridad física, psicológica y económica </a:t>
            </a:r>
            <a:r>
              <a:rPr lang="en-US" sz="3100" dirty="0" smtClean="0">
                <a:cs typeface="Arial" pitchFamily="34" charset="0"/>
              </a:rPr>
              <a:t>de los turistas o visitantes, prestadores de servicios y comunidades receptoras.</a:t>
            </a:r>
          </a:p>
          <a:p>
            <a:pPr algn="just">
              <a:defRPr/>
            </a:pPr>
            <a:r>
              <a:rPr lang="es-MX" sz="3100" dirty="0" smtClean="0"/>
              <a:t>Requiere de procesos de gestión conjunta con una permanente interacción entre las áreas de seguridad y turismo, sector empresarial y comunidad en general.</a:t>
            </a:r>
          </a:p>
          <a:p>
            <a:pPr algn="just">
              <a:lnSpc>
                <a:spcPct val="80000"/>
              </a:lnSpc>
              <a:defRPr/>
            </a:pPr>
            <a:endParaRPr lang="es-MX" sz="2400" dirty="0"/>
          </a:p>
          <a:p>
            <a:pPr marL="273050" indent="-2730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600" dirty="0" smtClean="0">
              <a:cs typeface="Arial" pitchFamily="34" charset="0"/>
            </a:endParaRPr>
          </a:p>
          <a:p>
            <a:pPr>
              <a:defRPr/>
            </a:pPr>
            <a:endParaRPr lang="es-ES" sz="3600" dirty="0" smtClean="0"/>
          </a:p>
          <a:p>
            <a:endParaRPr lang="es-SV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0937" y="260648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es-SV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Coordinación</a:t>
            </a:r>
            <a:r>
              <a:rPr lang="es-SV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Integración</a:t>
            </a:r>
            <a:endParaRPr lang="es-SV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C:\Users\Administrador\Desktop\Fotos POLITUR 2013\Capacitaciones POLITUR\Fotos CISG DEL 01-05 DE JULIO 2013\Curso Int. Seguridad (157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t="4761" r="22293" b="5238"/>
          <a:stretch/>
        </p:blipFill>
        <p:spPr bwMode="auto">
          <a:xfrm>
            <a:off x="1943449" y="836712"/>
            <a:ext cx="5184576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53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592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SV" u="sng" dirty="0" smtClean="0"/>
              <a:t>El </a:t>
            </a:r>
            <a:r>
              <a:rPr lang="es-SV" u="sng" dirty="0"/>
              <a:t>Acercamiento con la Comunidad</a:t>
            </a:r>
            <a:r>
              <a:rPr lang="es-SV" dirty="0"/>
              <a:t> </a:t>
            </a:r>
            <a:r>
              <a:rPr lang="es-SV" dirty="0" smtClean="0"/>
              <a:t>es una estrategia que POLITUR ha establecido dentro de la filosofía de policía comunitaria para complementar su trabajo de Seguridad Turística, poniendo en práctica diferentes mecanismos que le permitan el </a:t>
            </a:r>
            <a:r>
              <a:rPr lang="es-SV" u="sng" dirty="0"/>
              <a:t>F</a:t>
            </a:r>
            <a:r>
              <a:rPr lang="es-SV" u="sng" dirty="0" smtClean="0"/>
              <a:t>ortalecimiento de las </a:t>
            </a:r>
            <a:r>
              <a:rPr lang="es-SV" u="sng" dirty="0"/>
              <a:t>R</a:t>
            </a:r>
            <a:r>
              <a:rPr lang="es-SV" u="sng" dirty="0" smtClean="0"/>
              <a:t>elaciones con la ciudadanía</a:t>
            </a:r>
            <a:r>
              <a:rPr lang="es-SV" dirty="0" smtClean="0"/>
              <a:t>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22920"/>
          </a:xfrm>
        </p:spPr>
        <p:txBody>
          <a:bodyPr/>
          <a:lstStyle/>
          <a:p>
            <a:pPr algn="ctr"/>
            <a:r>
              <a:rPr lang="es-SV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POLITUR </a:t>
            </a:r>
            <a:r>
              <a:rPr lang="es-SV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s-SV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SV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es-SV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</a:t>
            </a:r>
            <a:r>
              <a:rPr lang="es-SV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omunidad</a:t>
            </a:r>
            <a:endParaRPr lang="es-SV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 descr="C:\Users\Administrador\Desktop\Fotos POLITUR 2013\Turismos Nocturnos y Comunitarios\San Sebastian 230613\DSC0311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8" t="3108" r="15657"/>
          <a:stretch/>
        </p:blipFill>
        <p:spPr bwMode="auto">
          <a:xfrm>
            <a:off x="1978881" y="4725144"/>
            <a:ext cx="1729023" cy="1954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C:\Users\Administrador\Desktop\Fotos POLITUR 2013\Turismos Nocturnos y Comunitarios\San Sebastian 230613\DSC0317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2" b="8591"/>
          <a:stretch/>
        </p:blipFill>
        <p:spPr bwMode="auto">
          <a:xfrm>
            <a:off x="3995936" y="3422413"/>
            <a:ext cx="2592288" cy="148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C:\Users\Administrador\Desktop\Fotos POLITUR 2013\Turismos Nocturnos y Comunitarios\San Sebastian 230613\DSC0315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2" t="30325"/>
          <a:stretch/>
        </p:blipFill>
        <p:spPr bwMode="auto">
          <a:xfrm>
            <a:off x="6372200" y="3327475"/>
            <a:ext cx="2448272" cy="1642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10 Imagen" descr="C:\Users\Administrador\Desktop\Fotos POLITUR 2013\Turismos Nocturnos y Comunitarios\TC Festival del Camote; San Vicente\DSC0167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4722815"/>
            <a:ext cx="2408732" cy="186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11 Imagen" descr="C:\Users\Administrador\Desktop\Fotos POLITUR 2013\Turismos Nocturnos y Comunitarios\TC Festival del Camote; San Vicente\DSC01716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" t="23084"/>
          <a:stretch/>
        </p:blipFill>
        <p:spPr bwMode="auto">
          <a:xfrm>
            <a:off x="1978881" y="3422413"/>
            <a:ext cx="2343150" cy="1452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 descr="C:\Users\Administrador\Desktop\Fotos POLITUR 2013\Turismos Nocturnos y Comunitarios\San Sebastian 230613\DSC03168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t="11995" r="21563"/>
          <a:stretch/>
        </p:blipFill>
        <p:spPr bwMode="auto">
          <a:xfrm>
            <a:off x="3582950" y="4581127"/>
            <a:ext cx="1790700" cy="2098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12 Imagen" descr="C:\Users\Administrador\Desktop\Fotos POLITUR 2013\Turismos Nocturnos y Comunitarios\TC Comasagua  Febrero 2013\DSC00672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12448" r="27335"/>
          <a:stretch/>
        </p:blipFill>
        <p:spPr bwMode="auto">
          <a:xfrm>
            <a:off x="467545" y="4365103"/>
            <a:ext cx="1667380" cy="2201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13 Imagen" descr="C:\Users\Administrador\Desktop\Fotos POLITUR 2013\Reuniones 2013\Coordinaciones Turismo Comasagua\DSC00438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6" r="4414" b="14226"/>
          <a:stretch/>
        </p:blipFill>
        <p:spPr bwMode="auto">
          <a:xfrm>
            <a:off x="7020272" y="4875293"/>
            <a:ext cx="1728192" cy="1578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14 Imagen" descr="C:\Users\Administrador\Desktop\Fotos POLITUR 2013\Turismos Nocturnos y Comunitarios\Conversatorio Jaguares de Cihuatan (MUNA)\DSC05870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3" y="3422414"/>
            <a:ext cx="1656185" cy="1086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833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052737"/>
            <a:ext cx="8229600" cy="317415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SV" dirty="0"/>
              <a:t>Desde el año 2008 POLITUR desarrolla </a:t>
            </a:r>
            <a:r>
              <a:rPr lang="es-SV" dirty="0" smtClean="0"/>
              <a:t>dos grandes proyectos de carácter social: el </a:t>
            </a:r>
            <a:r>
              <a:rPr lang="es-SV" b="1" dirty="0" smtClean="0">
                <a:solidFill>
                  <a:schemeClr val="bg1"/>
                </a:solidFill>
              </a:rPr>
              <a:t>Turismo Nocturno</a:t>
            </a:r>
            <a:r>
              <a:rPr lang="es-SV" b="1" dirty="0" smtClean="0"/>
              <a:t> </a:t>
            </a:r>
            <a:r>
              <a:rPr lang="es-SV" dirty="0" smtClean="0"/>
              <a:t>y el </a:t>
            </a:r>
            <a:r>
              <a:rPr lang="es-SV" b="1" dirty="0" smtClean="0">
                <a:solidFill>
                  <a:srgbClr val="FFFF00"/>
                </a:solidFill>
              </a:rPr>
              <a:t>Turismo Comunitario</a:t>
            </a:r>
            <a:r>
              <a:rPr lang="es-SV" dirty="0" smtClean="0"/>
              <a:t>, los cuales han causado un impacto muy positivo en la comunidad, ampliando el contacto ciudadano directo y a través de las redes sociales, y permitiendo obtener excelentes resultados en el trabajo de Seguridad Turística. </a:t>
            </a:r>
          </a:p>
          <a:p>
            <a:pPr algn="just"/>
            <a:r>
              <a:rPr lang="es-SV" dirty="0" smtClean="0"/>
              <a:t>Esta estrategia ha logrado una relación dinámica entre ciudadanos, empresarios, autoridades y comunidad en general, contribuyendo al desarrollo de una actividad turística segura.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50912"/>
          </a:xfrm>
        </p:spPr>
        <p:txBody>
          <a:bodyPr>
            <a:normAutofit/>
          </a:bodyPr>
          <a:lstStyle/>
          <a:p>
            <a:pPr algn="ctr"/>
            <a:r>
              <a:rPr lang="es-SV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 Social - Comunitario </a:t>
            </a:r>
            <a:endParaRPr lang="es-SV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4226893"/>
            <a:ext cx="4392488" cy="1976013"/>
          </a:xfrm>
          <a:prstGeom prst="roundRect">
            <a:avLst>
              <a:gd name="adj" fmla="val 1393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0136"/>
            <a:ext cx="4220497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0035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980728"/>
            <a:ext cx="8517632" cy="3993232"/>
          </a:xfrm>
        </p:spPr>
        <p:txBody>
          <a:bodyPr>
            <a:normAutofit/>
          </a:bodyPr>
          <a:lstStyle/>
          <a:p>
            <a:pPr algn="just"/>
            <a:r>
              <a:rPr lang="es-SV" sz="2400" dirty="0" smtClean="0"/>
              <a:t>El </a:t>
            </a:r>
            <a:r>
              <a:rPr lang="es-SV" sz="2400" b="1" dirty="0" smtClean="0">
                <a:solidFill>
                  <a:schemeClr val="bg1"/>
                </a:solidFill>
              </a:rPr>
              <a:t>Turismo Nocturno  </a:t>
            </a:r>
            <a:r>
              <a:rPr lang="es-SV" sz="2400" dirty="0" smtClean="0"/>
              <a:t>es un proyecto sociocultural  que POLITUR desarrolla como una acción de apoyo a las diferentes instituciones que trabajan por el rescate de la identidad y los valores culturales de El Salvador. </a:t>
            </a:r>
          </a:p>
          <a:p>
            <a:pPr algn="just"/>
            <a:r>
              <a:rPr lang="es-SV" sz="2400" dirty="0" smtClean="0"/>
              <a:t>Con este respaldo la ciudadanía siente seguridad de visitar de noche lugares como cementerios, iglesias, museos, teatros, palacios, plazas, parques y algunos pueblos donde las personas pueden conocer datos interesantes que ilustran personajes, épocas, escenarios  y acontecimientos propios de la historia salvadoreña</a:t>
            </a:r>
            <a:r>
              <a:rPr lang="es-SV" dirty="0" smtClean="0"/>
              <a:t>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s-SV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Turismo Nocturno </a:t>
            </a:r>
            <a:endParaRPr lang="es-SV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439219"/>
            <a:ext cx="4896544" cy="2086125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443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07712" y="1052736"/>
            <a:ext cx="8229600" cy="338437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SV" dirty="0" smtClean="0"/>
              <a:t>El </a:t>
            </a:r>
            <a:r>
              <a:rPr lang="es-SV" b="1" dirty="0" smtClean="0">
                <a:solidFill>
                  <a:srgbClr val="FFFF00"/>
                </a:solidFill>
              </a:rPr>
              <a:t>Turismo Comunitario </a:t>
            </a:r>
            <a:r>
              <a:rPr lang="es-SV" dirty="0" smtClean="0"/>
              <a:t>es un proyecto socio-comunitario que se realiza </a:t>
            </a:r>
            <a:r>
              <a:rPr lang="es-SV" dirty="0"/>
              <a:t>en  coordinación con las alcaldías municipales y los comités turísticos de </a:t>
            </a:r>
            <a:r>
              <a:rPr lang="es-SV" dirty="0" smtClean="0"/>
              <a:t>diferentes pueblos vivos de El Salvador, buscando desarrollar </a:t>
            </a:r>
            <a:r>
              <a:rPr lang="es-SV" dirty="0"/>
              <a:t>toda una logística que logre satisfacer la demanda  del turista o visitante </a:t>
            </a:r>
            <a:r>
              <a:rPr lang="es-SV" dirty="0" smtClean="0"/>
              <a:t>motivándolo </a:t>
            </a:r>
            <a:r>
              <a:rPr lang="es-SV" dirty="0"/>
              <a:t>a visitarlo de nuevo y a promocionarlo como un </a:t>
            </a:r>
            <a:r>
              <a:rPr lang="es-SV" dirty="0" smtClean="0"/>
              <a:t>destino turístico seguro  en todos sus aspectos.	</a:t>
            </a:r>
            <a:endParaRPr lang="es-SV" dirty="0"/>
          </a:p>
          <a:p>
            <a:pPr algn="just"/>
            <a:endParaRPr lang="es-SV" dirty="0" smtClean="0"/>
          </a:p>
          <a:p>
            <a:pPr algn="just"/>
            <a:r>
              <a:rPr lang="es-SV" dirty="0" smtClean="0"/>
              <a:t>Las actividades se desarrollan de día y en fines de semana, visitando diferentes municipios para conocer su cultura, costumbres, tradiciones, productividad, gastronomía, y atractivos turísticos naturales, entre otras cosas.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50912"/>
          </a:xfrm>
        </p:spPr>
        <p:txBody>
          <a:bodyPr/>
          <a:lstStyle/>
          <a:p>
            <a:pPr algn="ctr"/>
            <a:r>
              <a:rPr lang="es-SV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Turismo Comunitario </a:t>
            </a:r>
            <a:endParaRPr lang="es-SV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437111"/>
            <a:ext cx="5112568" cy="1872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34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052737"/>
            <a:ext cx="8219256" cy="3705050"/>
          </a:xfrm>
        </p:spPr>
        <p:txBody>
          <a:bodyPr>
            <a:noAutofit/>
          </a:bodyPr>
          <a:lstStyle/>
          <a:p>
            <a:pPr algn="just"/>
            <a:r>
              <a:rPr lang="es-SV" sz="2200" dirty="0" smtClean="0"/>
              <a:t>Escoltas de seguridad a turistas nacionales y extranjeros</a:t>
            </a:r>
          </a:p>
          <a:p>
            <a:pPr algn="just"/>
            <a:r>
              <a:rPr lang="es-SV" sz="2200" dirty="0" smtClean="0"/>
              <a:t>Seguridad en sitios turísticos</a:t>
            </a:r>
          </a:p>
          <a:p>
            <a:pPr algn="just"/>
            <a:r>
              <a:rPr lang="es-SV" sz="2200" dirty="0" smtClean="0"/>
              <a:t>Rescate Acuático y Vertical</a:t>
            </a:r>
          </a:p>
          <a:p>
            <a:pPr algn="just"/>
            <a:r>
              <a:rPr lang="es-SV" sz="2200" dirty="0" smtClean="0"/>
              <a:t>Buceo en aguas abiertas y rescate de víctimas</a:t>
            </a:r>
          </a:p>
          <a:p>
            <a:pPr algn="just"/>
            <a:r>
              <a:rPr lang="es-SV" sz="2200" dirty="0" smtClean="0"/>
              <a:t>Asistencia en Primeros Auxilios Avanzados</a:t>
            </a:r>
          </a:p>
          <a:p>
            <a:pPr algn="just"/>
            <a:r>
              <a:rPr lang="es-SV" sz="2200" dirty="0" smtClean="0"/>
              <a:t>Asistencia en idioma Inglés</a:t>
            </a:r>
          </a:p>
          <a:p>
            <a:pPr algn="just"/>
            <a:r>
              <a:rPr lang="es-SV" sz="2200" dirty="0" smtClean="0"/>
              <a:t>Charlas preventivas y educativas en Centros Escolares</a:t>
            </a:r>
          </a:p>
          <a:p>
            <a:pPr algn="just"/>
            <a:r>
              <a:rPr lang="es-SV" sz="2200" dirty="0" smtClean="0"/>
              <a:t>Patrullajes preventivos </a:t>
            </a:r>
          </a:p>
          <a:p>
            <a:pPr algn="just"/>
            <a:r>
              <a:rPr lang="es-SV" sz="2200" dirty="0" smtClean="0"/>
              <a:t>Controles vehiculares de registro y orientación , entre otros.</a:t>
            </a:r>
          </a:p>
          <a:p>
            <a:pPr algn="just"/>
            <a:endParaRPr lang="es-SV" sz="2200" dirty="0" smtClean="0"/>
          </a:p>
          <a:p>
            <a:pPr marL="0" indent="0" algn="just">
              <a:buNone/>
            </a:pPr>
            <a:endParaRPr lang="es-SV" sz="22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es-SV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 de Seguridad Turística</a:t>
            </a:r>
            <a:endParaRPr lang="es-SV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013173"/>
            <a:ext cx="2747797" cy="1449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C:\Users\Administrador\Desktop\Fotos POLITUR 2013\Fotos para Revista Es Turismo\DSC0868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13175"/>
            <a:ext cx="2808312" cy="1661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C:\Users\Administrador\Desktop\Fotos POLITUR 2013\Capacitaciones POLITUR\Foro de Seguridad Turistica\DSC0368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13174"/>
            <a:ext cx="2880320" cy="1661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715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1781</TotalTime>
  <Words>720</Words>
  <Application>Microsoft Office PowerPoint</Application>
  <PresentationFormat>Presentación en pantalla (4:3)</PresentationFormat>
  <Paragraphs>71</Paragraphs>
  <Slides>17</Slides>
  <Notes>17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Papel</vt:lpstr>
      <vt:lpstr>Worksheet</vt:lpstr>
      <vt:lpstr>La Seguridad Turística en El Salvador y su enfoque comunitario</vt:lpstr>
      <vt:lpstr>División  Policía  de  Turismo  El  Salvador  C. A</vt:lpstr>
      <vt:lpstr>Seguridad Turística</vt:lpstr>
      <vt:lpstr>Coordinación e Integración</vt:lpstr>
      <vt:lpstr>POLITUR y la Comunidad</vt:lpstr>
      <vt:lpstr>Trabajo Social - Comunitario </vt:lpstr>
      <vt:lpstr>Turismo Nocturno </vt:lpstr>
      <vt:lpstr>Turismo Comunitario </vt:lpstr>
      <vt:lpstr>Servicios de Seguridad Turística</vt:lpstr>
      <vt:lpstr>Éxitos del Trabajo Comunitario </vt:lpstr>
      <vt:lpstr>Opinión Ciudadana </vt:lpstr>
      <vt:lpstr>    Descripción de la muestra encuestada </vt:lpstr>
      <vt:lpstr>Cuáles han sido los mejores aportes de MITUR y CORSATUR?</vt:lpstr>
      <vt:lpstr>Cuáles han sido las razones del aumento de los negocios turísticos?</vt:lpstr>
      <vt:lpstr>Cuáles han sido los aportes más representativos  de MITUR y CORSATUR</vt:lpstr>
      <vt:lpstr>Qué  aspectos considera que deben de continuar trabajando MITUR y CORSATUR</vt:lpstr>
      <vt:lpstr>Gracias por su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Seguridad Turística</dc:title>
  <dc:creator>Compaq6720s</dc:creator>
  <cp:lastModifiedBy>Usuario 0355</cp:lastModifiedBy>
  <cp:revision>130</cp:revision>
  <dcterms:created xsi:type="dcterms:W3CDTF">2013-11-04T17:45:41Z</dcterms:created>
  <dcterms:modified xsi:type="dcterms:W3CDTF">2013-12-03T18:35:05Z</dcterms:modified>
</cp:coreProperties>
</file>